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8" r:id="rId4"/>
    <p:sldId id="259" r:id="rId5"/>
    <p:sldId id="267" r:id="rId6"/>
    <p:sldId id="266" r:id="rId7"/>
    <p:sldId id="265" r:id="rId8"/>
    <p:sldId id="264" r:id="rId9"/>
    <p:sldId id="27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F66"/>
    <a:srgbClr val="008C72"/>
    <a:srgbClr val="02A676"/>
    <a:srgbClr val="005A5B"/>
    <a:srgbClr val="7FE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kdtj\Desktop\&#44592;&#47568;%20&#54532;&#47196;&#51229;&#53944;\datalab%20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통합검색어 트렌드</a:t>
            </a:r>
            <a:r>
              <a:rPr lang="en-US" altLang="ko-KR"/>
              <a:t>-2019</a:t>
            </a:r>
            <a:r>
              <a:rPr lang="en-US" altLang="ko-KR" baseline="0"/>
              <a:t> </a:t>
            </a:r>
            <a:r>
              <a:rPr lang="ko-KR" altLang="en-US" baseline="0"/>
              <a:t>전기차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strRef>
              <c:f>Sheet1!$A$2:$A$12</c:f>
              <c:strCache>
                <c:ptCount val="11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100</c:v>
                </c:pt>
                <c:pt idx="1">
                  <c:v>79.585790000000003</c:v>
                </c:pt>
                <c:pt idx="2">
                  <c:v>83.247039999999998</c:v>
                </c:pt>
                <c:pt idx="3">
                  <c:v>82.618340000000003</c:v>
                </c:pt>
                <c:pt idx="4">
                  <c:v>86.57544</c:v>
                </c:pt>
                <c:pt idx="5">
                  <c:v>69.785499999999999</c:v>
                </c:pt>
                <c:pt idx="6">
                  <c:v>81.028099999999995</c:v>
                </c:pt>
                <c:pt idx="7">
                  <c:v>92.936390000000003</c:v>
                </c:pt>
                <c:pt idx="8">
                  <c:v>75.776619999999994</c:v>
                </c:pt>
                <c:pt idx="9">
                  <c:v>78.291420000000002</c:v>
                </c:pt>
                <c:pt idx="10">
                  <c:v>80.880170000000007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16-4727-B3D0-76051925EB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71655807"/>
        <c:axId val="662451711"/>
      </c:lineChart>
      <c:catAx>
        <c:axId val="771655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2451711"/>
        <c:crosses val="autoZero"/>
        <c:auto val="1"/>
        <c:lblAlgn val="ctr"/>
        <c:lblOffset val="100"/>
        <c:noMultiLvlLbl val="0"/>
      </c:catAx>
      <c:valAx>
        <c:axId val="66245171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상대적 값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771655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3DCD3-4BF6-4340-8C4E-D777DBF8E04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A53FC-5736-45DA-B34A-CB5AD97ED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1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4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8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6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4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3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3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1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9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13AEB-1212-4BE9-BFA3-7EFE8B8CB31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009C-4B18-4776-AE2D-371226D79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A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824152" y="1097279"/>
            <a:ext cx="2543696" cy="25436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0016" y="1534775"/>
            <a:ext cx="1671968" cy="166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77453-954D-47EC-8AB8-FDCA43FA12BF}"/>
              </a:ext>
            </a:extLst>
          </p:cNvPr>
          <p:cNvSpPr txBox="1"/>
          <p:nvPr/>
        </p:nvSpPr>
        <p:spPr>
          <a:xfrm>
            <a:off x="3770697" y="4078471"/>
            <a:ext cx="465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전기차에 대한 관심도 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</a:rPr>
              <a:t>충전소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F3C27-DA25-43AB-8475-B4A83FCA0CA4}"/>
              </a:ext>
            </a:extLst>
          </p:cNvPr>
          <p:cNvSpPr txBox="1"/>
          <p:nvPr/>
        </p:nvSpPr>
        <p:spPr>
          <a:xfrm>
            <a:off x="8980371" y="5493967"/>
            <a:ext cx="2791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산업경영시스템공학과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2017316034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장서현</a:t>
            </a:r>
          </a:p>
        </p:txBody>
      </p:sp>
    </p:spTree>
    <p:extLst>
      <p:ext uri="{BB962C8B-B14F-4D97-AF65-F5344CB8AC3E}">
        <p14:creationId xmlns:p14="http://schemas.microsoft.com/office/powerpoint/2010/main" val="81017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63" y="4546292"/>
            <a:ext cx="14714596" cy="333340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9845" y="92400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대각선 방향의 모서리가 잘린 사각형 18"/>
          <p:cNvSpPr/>
          <p:nvPr/>
        </p:nvSpPr>
        <p:spPr>
          <a:xfrm>
            <a:off x="407474" y="1529200"/>
            <a:ext cx="2194832" cy="465667"/>
          </a:xfrm>
          <a:prstGeom prst="snip2DiagRect">
            <a:avLst>
              <a:gd name="adj1" fmla="val 0"/>
              <a:gd name="adj2" fmla="val 31213"/>
            </a:avLst>
          </a:prstGeom>
          <a:solidFill>
            <a:srgbClr val="7FE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7473" y="157736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5A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rgbClr val="005A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dirty="0">
                <a:solidFill>
                  <a:srgbClr val="005A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실패</a:t>
            </a:r>
            <a:endParaRPr lang="en-US" altLang="ko-KR" dirty="0">
              <a:solidFill>
                <a:srgbClr val="005A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834D2DE-C58A-4064-9260-24CC8DB85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18" r="58382" b="26011"/>
          <a:stretch/>
        </p:blipFill>
        <p:spPr>
          <a:xfrm>
            <a:off x="407473" y="2181984"/>
            <a:ext cx="5925950" cy="4490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328D4-E9D8-4AB7-81CF-BD3AF9CC325C}"/>
              </a:ext>
            </a:extLst>
          </p:cNvPr>
          <p:cNvSpPr txBox="1"/>
          <p:nvPr/>
        </p:nvSpPr>
        <p:spPr>
          <a:xfrm>
            <a:off x="6333423" y="5889828"/>
            <a:ext cx="592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충전소 주소 파일을 공공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데이터 포털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 사용해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크롤링</a:t>
            </a:r>
            <a:r>
              <a:rPr lang="ko-KR" altLang="en-US" dirty="0">
                <a:solidFill>
                  <a:schemeClr val="bg1"/>
                </a:solidFill>
              </a:rPr>
              <a:t> 하려고 했지만 실패하여 다운받아 사용했습니다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7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9845" y="92400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07269" y="1663840"/>
            <a:ext cx="2327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46689" y="1663840"/>
            <a:ext cx="2327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07269" y="5108875"/>
            <a:ext cx="2327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46689" y="5108875"/>
            <a:ext cx="2327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Write down your sentence</a:t>
            </a:r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2B5A806B-9C1B-4AC1-93C6-86C921E82FA4}"/>
              </a:ext>
            </a:extLst>
          </p:cNvPr>
          <p:cNvSpPr/>
          <p:nvPr/>
        </p:nvSpPr>
        <p:spPr>
          <a:xfrm rot="369975">
            <a:off x="1846689" y="1171760"/>
            <a:ext cx="9000000" cy="5400000"/>
          </a:xfrm>
          <a:prstGeom prst="cloud">
            <a:avLst/>
          </a:prstGeom>
          <a:solidFill>
            <a:srgbClr val="02A676"/>
          </a:solidFill>
          <a:ln>
            <a:solidFill>
              <a:srgbClr val="02A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C59D9-3E41-40F8-8391-B383C5D9A901}"/>
              </a:ext>
            </a:extLst>
          </p:cNvPr>
          <p:cNvSpPr txBox="1"/>
          <p:nvPr/>
        </p:nvSpPr>
        <p:spPr>
          <a:xfrm>
            <a:off x="3177903" y="2994597"/>
            <a:ext cx="6337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 프로그래밍을 처음 해봐서 많이 어려웠고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최종 프로젝트도 많은 한계에 부딪혀 결국 처음 계획했던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만큼의 결과를 내지 못해 아쉬웠습니다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그래도 하면서 흥미를 느끼기도 했고 혼자 힘으로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프로젝트를 마무리하게 되어 조금은 뿌듯한 시간이었습니다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A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824152" y="1097279"/>
            <a:ext cx="2543696" cy="25436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0016" y="1534775"/>
            <a:ext cx="1671968" cy="1668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79" y="3940234"/>
            <a:ext cx="4339242" cy="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63" y="4546292"/>
            <a:ext cx="14714596" cy="33334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28" y="2319867"/>
            <a:ext cx="1369936" cy="69426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669430" y="1939022"/>
            <a:ext cx="2057399" cy="457200"/>
          </a:xfrm>
          <a:prstGeom prst="roundRect">
            <a:avLst>
              <a:gd name="adj" fmla="val 50000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74642" y="198295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이유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229134" y="1939022"/>
            <a:ext cx="2057399" cy="457200"/>
          </a:xfrm>
          <a:prstGeom prst="roundRect">
            <a:avLst>
              <a:gd name="adj" fmla="val 50000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38966" y="198295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47031" y="2937778"/>
            <a:ext cx="2057399" cy="457200"/>
          </a:xfrm>
          <a:prstGeom prst="roundRect">
            <a:avLst>
              <a:gd name="adj" fmla="val 50000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59406" y="298171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06735" y="2932515"/>
            <a:ext cx="2057399" cy="457200"/>
          </a:xfrm>
          <a:prstGeom prst="roundRect">
            <a:avLst>
              <a:gd name="adj" fmla="val 50000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19108" y="29764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1456" y="4157134"/>
            <a:ext cx="1170686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2682" y="924006"/>
              <a:ext cx="184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이유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5011" y="1108672"/>
            <a:ext cx="11421978" cy="4983151"/>
            <a:chOff x="197567" y="1237382"/>
            <a:chExt cx="11421978" cy="4983151"/>
          </a:xfrm>
        </p:grpSpPr>
        <p:grpSp>
          <p:nvGrpSpPr>
            <p:cNvPr id="15" name="그룹 14"/>
            <p:cNvGrpSpPr/>
            <p:nvPr/>
          </p:nvGrpSpPr>
          <p:grpSpPr>
            <a:xfrm>
              <a:off x="197567" y="1237382"/>
              <a:ext cx="11421978" cy="4983151"/>
              <a:chOff x="1396476" y="1580619"/>
              <a:chExt cx="9100360" cy="397028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476" y="1580619"/>
                <a:ext cx="9100360" cy="3970281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2895" y="2524963"/>
                <a:ext cx="839586" cy="839586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045498" y="2699381"/>
              <a:ext cx="3640740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개발자 센터 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랩을 통해 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전기차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통합 검색어 트렌드 분석 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그래프화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2076" y="2028462"/>
              <a:ext cx="300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통합 검색어 트렌드 분석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08556" y="4161380"/>
              <a:ext cx="295465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 데이터 포털에서 다운받은 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전기차</a:t>
              </a:r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 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충전소의 주소 파일을 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folium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사용해 위치 시각화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08556" y="3535123"/>
              <a:ext cx="3074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전기차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충전소 위치 시각화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래픽 8" descr="전기 카">
            <a:extLst>
              <a:ext uri="{FF2B5EF4-FFF2-40B4-BE49-F238E27FC236}">
                <a16:creationId xmlns:a16="http://schemas.microsoft.com/office/drawing/2014/main" id="{B2824667-0A44-4BCA-94C4-574F01743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015" y="3859702"/>
            <a:ext cx="914400" cy="914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BD4245C-9252-4534-8BB6-78C3BB92FE41}"/>
              </a:ext>
            </a:extLst>
          </p:cNvPr>
          <p:cNvSpPr/>
          <p:nvPr/>
        </p:nvSpPr>
        <p:spPr>
          <a:xfrm>
            <a:off x="9638815" y="3793413"/>
            <a:ext cx="1054800" cy="10548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8EDAAE-EA64-4738-A08D-C66D5C81D557}"/>
              </a:ext>
            </a:extLst>
          </p:cNvPr>
          <p:cNvSpPr/>
          <p:nvPr/>
        </p:nvSpPr>
        <p:spPr>
          <a:xfrm>
            <a:off x="2119077" y="5961372"/>
            <a:ext cx="7690704" cy="683394"/>
          </a:xfrm>
          <a:prstGeom prst="roundRect">
            <a:avLst/>
          </a:prstGeom>
          <a:solidFill>
            <a:srgbClr val="1FB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A644A-47E7-471F-838E-8FC939B676B6}"/>
              </a:ext>
            </a:extLst>
          </p:cNvPr>
          <p:cNvSpPr txBox="1"/>
          <p:nvPr/>
        </p:nvSpPr>
        <p:spPr>
          <a:xfrm>
            <a:off x="2119077" y="6118403"/>
            <a:ext cx="769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평소 가장 관심있는 산업 분야가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전기차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이기 때문에 주제로 정하게 됐다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9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306" y="92400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17306" y="1547093"/>
            <a:ext cx="6317756" cy="457200"/>
          </a:xfrm>
          <a:prstGeom prst="roundRect">
            <a:avLst>
              <a:gd name="adj" fmla="val 19091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306" y="1606376"/>
            <a:ext cx="631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개발자 센터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랩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 검색어 트렌드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0807" y="3978796"/>
            <a:ext cx="6266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일부터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일까지 월 단위로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주제어는 전기차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검색어는 충전소로 설정하여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통합검색에서 발생하는 검색어를 조회한 것입니다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7CD46E-CAFD-4486-B92F-35111CDF6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7" r="60750" b="27416"/>
          <a:stretch/>
        </p:blipFill>
        <p:spPr>
          <a:xfrm>
            <a:off x="407473" y="2214115"/>
            <a:ext cx="5553334" cy="44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2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304" y="92400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35219" y="4071127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수집한 데이터를 그래프로 나타낸 것입니다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3E48138E-41A3-4DF2-918F-08106683FD0E}"/>
              </a:ext>
            </a:extLst>
          </p:cNvPr>
          <p:cNvSpPr/>
          <p:nvPr/>
        </p:nvSpPr>
        <p:spPr>
          <a:xfrm>
            <a:off x="417306" y="1547093"/>
            <a:ext cx="2194831" cy="457200"/>
          </a:xfrm>
          <a:prstGeom prst="roundRect">
            <a:avLst>
              <a:gd name="adj" fmla="val 19091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304" y="1591027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그래프화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1E573AD-E460-4372-B849-AF97DBECC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271377"/>
              </p:ext>
            </p:extLst>
          </p:nvPr>
        </p:nvGraphicFramePr>
        <p:xfrm>
          <a:off x="407473" y="2214113"/>
          <a:ext cx="6532342" cy="4452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526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304" y="92400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94005" y="1357962"/>
            <a:ext cx="449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소프트웨어인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Geocoder-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사용해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위치의 좌표를 구했습니다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C6B248AB-01A4-4373-B8DA-D7FB873A67F6}"/>
              </a:ext>
            </a:extLst>
          </p:cNvPr>
          <p:cNvSpPr/>
          <p:nvPr/>
        </p:nvSpPr>
        <p:spPr>
          <a:xfrm>
            <a:off x="417306" y="1547093"/>
            <a:ext cx="2738250" cy="457200"/>
          </a:xfrm>
          <a:prstGeom prst="roundRect">
            <a:avLst>
              <a:gd name="adj" fmla="val 19091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7473" y="159102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충전소 위치 좌표 구하기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0B0A5-0A49-40CA-8D08-2D455B715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71" r="32171" b="23205"/>
          <a:stretch/>
        </p:blipFill>
        <p:spPr>
          <a:xfrm>
            <a:off x="417304" y="2214114"/>
            <a:ext cx="8976736" cy="4304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340F34-885F-4C52-8B97-4B54F0A87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13065" b="5380"/>
          <a:stretch/>
        </p:blipFill>
        <p:spPr>
          <a:xfrm>
            <a:off x="417305" y="2173410"/>
            <a:ext cx="5678696" cy="43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304" y="92400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83090" y="3945182"/>
            <a:ext cx="3240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라이브러리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Folium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 충전소 위치를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E7D458E2-0162-4AED-84FE-F56655F8EFC3}"/>
              </a:ext>
            </a:extLst>
          </p:cNvPr>
          <p:cNvSpPr/>
          <p:nvPr/>
        </p:nvSpPr>
        <p:spPr>
          <a:xfrm>
            <a:off x="417306" y="1547093"/>
            <a:ext cx="4570480" cy="457200"/>
          </a:xfrm>
          <a:prstGeom prst="roundRect">
            <a:avLst>
              <a:gd name="adj" fmla="val 19091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303" y="1591027"/>
            <a:ext cx="45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성북구 소재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전기차＇ 충전소 위치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8E7B3-C6CB-4A18-A9AE-97F02D93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95" r="57750" b="16749"/>
          <a:stretch/>
        </p:blipFill>
        <p:spPr>
          <a:xfrm>
            <a:off x="417303" y="2217344"/>
            <a:ext cx="7465787" cy="43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7304" y="92400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220180" y="3806276"/>
            <a:ext cx="378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시각화를 끝낸 성북구 소재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전기차＇ 충전소의 위치 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A2BAF7E5-5DB4-47B9-97B9-CC9B7BF28090}"/>
              </a:ext>
            </a:extLst>
          </p:cNvPr>
          <p:cNvSpPr/>
          <p:nvPr/>
        </p:nvSpPr>
        <p:spPr>
          <a:xfrm>
            <a:off x="417306" y="1547093"/>
            <a:ext cx="2194830" cy="457200"/>
          </a:xfrm>
          <a:prstGeom prst="roundRect">
            <a:avLst>
              <a:gd name="adj" fmla="val 19091"/>
            </a:avLst>
          </a:prstGeom>
          <a:solidFill>
            <a:srgbClr val="00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304" y="159102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시각화 결과물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D6C8B5-FDD4-4608-B310-556FDE78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92" t="19877" r="11250" b="10967"/>
          <a:stretch/>
        </p:blipFill>
        <p:spPr>
          <a:xfrm>
            <a:off x="417304" y="2258048"/>
            <a:ext cx="7802876" cy="43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863" y="4546292"/>
            <a:ext cx="14714596" cy="333340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53294" y="191193"/>
            <a:ext cx="2111578" cy="1146079"/>
            <a:chOff x="353294" y="191193"/>
            <a:chExt cx="2111578" cy="1146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94" y="191193"/>
              <a:ext cx="705806" cy="70442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407473" y="880072"/>
              <a:ext cx="2057399" cy="457200"/>
            </a:xfrm>
            <a:prstGeom prst="roundRect">
              <a:avLst>
                <a:gd name="adj" fmla="val 50000"/>
              </a:avLst>
            </a:prstGeom>
            <a:solidFill>
              <a:srgbClr val="008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9845" y="92400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008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대각선 방향의 모서리가 잘린 사각형 18"/>
          <p:cNvSpPr/>
          <p:nvPr/>
        </p:nvSpPr>
        <p:spPr>
          <a:xfrm>
            <a:off x="407473" y="1529200"/>
            <a:ext cx="4435830" cy="465667"/>
          </a:xfrm>
          <a:prstGeom prst="snip2DiagRect">
            <a:avLst>
              <a:gd name="adj1" fmla="val 0"/>
              <a:gd name="adj2" fmla="val 31213"/>
            </a:avLst>
          </a:prstGeom>
          <a:solidFill>
            <a:srgbClr val="7FE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7472" y="158162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5A5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 값으로만 제공되는 검색어 트렌드</a:t>
            </a:r>
            <a:endParaRPr lang="en-US" altLang="ko-KR" dirty="0">
              <a:solidFill>
                <a:srgbClr val="005A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EE329-992D-490E-BE84-55C72727B07A}"/>
              </a:ext>
            </a:extLst>
          </p:cNvPr>
          <p:cNvSpPr txBox="1"/>
          <p:nvPr/>
        </p:nvSpPr>
        <p:spPr>
          <a:xfrm>
            <a:off x="407472" y="2186795"/>
            <a:ext cx="8922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개발자 센터 </a:t>
            </a:r>
            <a:r>
              <a:rPr lang="en-US" altLang="ko-KR" dirty="0"/>
              <a:t>– </a:t>
            </a:r>
            <a:r>
              <a:rPr lang="ko-KR" altLang="en-US" dirty="0"/>
              <a:t>데이터 랩 </a:t>
            </a:r>
            <a:r>
              <a:rPr lang="en-US" altLang="ko-KR" dirty="0"/>
              <a:t>– </a:t>
            </a:r>
            <a:r>
              <a:rPr lang="ko-KR" altLang="en-US" dirty="0"/>
              <a:t>통합 검색어 트렌드는 </a:t>
            </a:r>
            <a:endParaRPr lang="en-US" altLang="ko-KR" dirty="0"/>
          </a:p>
          <a:p>
            <a:r>
              <a:rPr lang="ko-KR" altLang="en-US" dirty="0"/>
              <a:t>요청된 기간 중 검색 횟수가 가장 높은 시점을 </a:t>
            </a:r>
            <a:r>
              <a:rPr lang="en-US" altLang="ko-KR" dirty="0"/>
              <a:t>100</a:t>
            </a:r>
            <a:r>
              <a:rPr lang="ko-KR" altLang="en-US" dirty="0"/>
              <a:t>으로 두고 </a:t>
            </a:r>
            <a:endParaRPr lang="en-US" altLang="ko-KR" dirty="0"/>
          </a:p>
          <a:p>
            <a:r>
              <a:rPr lang="ko-KR" altLang="en-US" dirty="0"/>
              <a:t>나머지는 상대적 값으로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전기차 충전소의 대한 관심도를 시기별로 비교할 생각이었지만 </a:t>
            </a:r>
            <a:endParaRPr lang="en-US" altLang="ko-KR" dirty="0"/>
          </a:p>
          <a:p>
            <a:r>
              <a:rPr lang="ko-KR" altLang="en-US" dirty="0"/>
              <a:t>상대적 값만으로는 불가능하기에 의도한 결과를 도출할 수 없어 아쉬움이 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49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370</Words>
  <Application>Microsoft Office PowerPoint</Application>
  <PresentationFormat>와이드스크린</PresentationFormat>
  <Paragraphs>74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artlifesame@naver.com</dc:creator>
  <cp:lastModifiedBy>서현 장</cp:lastModifiedBy>
  <cp:revision>46</cp:revision>
  <dcterms:created xsi:type="dcterms:W3CDTF">2019-03-29T01:38:23Z</dcterms:created>
  <dcterms:modified xsi:type="dcterms:W3CDTF">2019-12-17T13:01:50Z</dcterms:modified>
</cp:coreProperties>
</file>